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7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schemeClr val="bg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06" autoAdjust="0"/>
    <p:restoredTop sz="94660"/>
  </p:normalViewPr>
  <p:slideViewPr>
    <p:cSldViewPr>
      <p:cViewPr>
        <p:scale>
          <a:sx n="86" d="100"/>
          <a:sy n="86" d="100"/>
        </p:scale>
        <p:origin x="-20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2BBF1-FFE2-4DF0-A54F-3690DF6E4100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CECA6-B1A8-4FAD-8A6B-7C5EDD0F4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1AFE6A-46E1-482C-B832-ABE93C8413EA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A5C54-70A8-4563-92BD-09303B0CE346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56C0-B774-458C-8010-0B57C820A4A1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35CEE-FD50-4BB4-B92D-39C675A8F1E8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8CB8B-649B-467A-9459-87B11296C47D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DB7D-9672-4F50-AFFD-FD49C42DB2B3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EEB69-6223-4028-BB0A-15C4A1B1E6E2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2F494-5AE5-4F75-A02F-C4BA2F7C1EB5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3CFC8-E449-4A6F-8C8A-823E8B6EE9D9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AFE5CD-2DD0-4CCB-A033-9D5EAF09B5E9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01D51C-ED05-4A66-8D80-3A02853D8F3D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5BDE36-D5DB-4B58-B2EB-0238BEE19D2B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checker/>
  </p:transition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Bhutta_HSML\Accounts\2018-19\Coporate%20Briefing%202019\surah-al-asr-with-urdu-tarjuma.mp3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bismillah-hd-png.pn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914400" y="1447800"/>
            <a:ext cx="7772400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9F0-F9B7-49EA-A05F-14CC49A60F56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Awards &amp; accolade:</a:t>
            </a:r>
          </a:p>
          <a:p>
            <a:pPr algn="ctr">
              <a:buNone/>
            </a:pPr>
            <a:endParaRPr lang="en-US" dirty="0" smtClean="0"/>
          </a:p>
          <a:p>
            <a:pPr lvl="0"/>
            <a:r>
              <a:rPr lang="en-US" sz="2000" dirty="0" smtClean="0"/>
              <a:t>Best performance based award within 25 Companies in 1988.</a:t>
            </a:r>
          </a:p>
          <a:p>
            <a:pPr lvl="0"/>
            <a:r>
              <a:rPr lang="en-US" sz="2000" dirty="0" smtClean="0"/>
              <a:t>Best performance based award within 25 Companies in 1990</a:t>
            </a:r>
            <a:r>
              <a:rPr lang="en-US" sz="2800" dirty="0" smtClean="0"/>
              <a:t>.</a:t>
            </a:r>
            <a:endParaRPr lang="en-US" sz="2000" dirty="0" smtClean="0"/>
          </a:p>
          <a:p>
            <a:pPr lvl="1" algn="ctr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endParaRPr lang="en-US" sz="36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E67-86AA-4773-BB6D-936C1B29C4C4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585489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CEE-FD50-4BB4-B92D-39C675A8F1E8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334962"/>
          </a:xfrm>
        </p:spPr>
        <p:txBody>
          <a:bodyPr>
            <a:normAutofit/>
          </a:bodyPr>
          <a:lstStyle/>
          <a:p>
            <a:endParaRPr lang="en-US" sz="1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19199" y="905531"/>
          <a:ext cx="6476999" cy="4733261"/>
        </p:xfrm>
        <a:graphic>
          <a:graphicData uri="http://schemas.openxmlformats.org/drawingml/2006/table">
            <a:tbl>
              <a:tblPr/>
              <a:tblGrid>
                <a:gridCol w="1826342"/>
                <a:gridCol w="1293231"/>
                <a:gridCol w="1156446"/>
                <a:gridCol w="1119142"/>
                <a:gridCol w="1081838"/>
              </a:tblGrid>
              <a:tr h="208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Financial Highlights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9" marR="5959" marT="5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2021-22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2020-21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2019-20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2018-19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9" marR="5959" marT="5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1st Qt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Quantative Data (M.Tons)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Cane Crushed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303,821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822,621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476,431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491,277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Sugar Produced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23,565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74,564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43,307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48,251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Recovery%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8.24%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9.06%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9.12%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9.81%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Days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98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Sales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2,077.089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6,148,523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2,954,630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3,715,573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Gross Profit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235.912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476,047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294,265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240,082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Profit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156.670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232,964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47,665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74,514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Profit(Loss) Before Taxation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100.898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68,520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(208,942)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313,185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Taxation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(26.292)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(44,864)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(77,265)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(19,642)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Profit after Taxes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74.606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23,657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(286,206)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293,542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Basic Earnings per share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1.097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0.53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(7.43)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9.05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Assets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7,291,955,466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7,135,472,961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6,891,961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4,640,997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Liabilities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3,296,772,887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3,177,416,432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2,950,763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1,395,380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3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Capital Employed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3,995,182,579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3,958,056,529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3,941,198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3,245,617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38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Ratios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Gross Profit ratio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6.46%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Net Profit(Loss) Ratio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7.90%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ratio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0.744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0.657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0.802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0.932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4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Break up value of share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57.96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77.81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87.16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87.53 </a:t>
                      </a:r>
                    </a:p>
                  </a:txBody>
                  <a:tcPr marL="5959" marR="5959" marT="59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CEE-FD50-4BB4-B92D-39C675A8F1E8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hank you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1600200"/>
            <a:ext cx="7543800" cy="3962400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BE4-2029-42DC-9151-9433265F5074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newsflash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A6D2-A180-41B6-ADB6-F59911D25343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Bhutta_HSML\Accounts\2018-19\Coporate Briefing 2019\Sureh Asa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1447800"/>
            <a:ext cx="7696200" cy="4419599"/>
          </a:xfrm>
          <a:prstGeom prst="rect">
            <a:avLst/>
          </a:prstGeom>
          <a:noFill/>
        </p:spPr>
      </p:pic>
      <p:pic>
        <p:nvPicPr>
          <p:cNvPr id="8" name="surah-al-asr-with-urdu-tarjum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cover dir="rd"/>
    <p:sndAc>
      <p:stSnd>
        <p:snd r:embed="rId4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18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	</a:t>
            </a:r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i="1" dirty="0" smtClean="0"/>
              <a:t>Corporate Briefing Session</a:t>
            </a:r>
          </a:p>
          <a:p>
            <a:pPr algn="ctr">
              <a:buNone/>
            </a:pPr>
            <a:r>
              <a:rPr lang="en-US" sz="2800" i="1" dirty="0" smtClean="0"/>
              <a:t>For the Year ended 30 September 2021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			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57200"/>
            <a:ext cx="190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45B0-70E8-4571-907E-75B28F1B420E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Husein </a:t>
            </a:r>
            <a:r>
              <a:rPr lang="en-US" dirty="0"/>
              <a:t>Sugar Mills Limited (“the Company”) is a public limited company incorporated in Pakistan under the repealed Companies Act, 1913.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shares of the Company are listed on Pakistan Stock Exchange Limited.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Company is principally engaged in </a:t>
            </a:r>
            <a:r>
              <a:rPr lang="en-US" dirty="0" smtClean="0"/>
              <a:t>the </a:t>
            </a:r>
            <a:r>
              <a:rPr lang="en-US" dirty="0"/>
              <a:t>production and sale </a:t>
            </a:r>
            <a:r>
              <a:rPr lang="en-US" dirty="0" smtClean="0"/>
              <a:t>of white crystalline </a:t>
            </a:r>
            <a:r>
              <a:rPr lang="en-US" dirty="0"/>
              <a:t>sugar </a:t>
            </a:r>
            <a:r>
              <a:rPr lang="en-US" dirty="0" smtClean="0"/>
              <a:t>&amp; its </a:t>
            </a:r>
            <a:r>
              <a:rPr lang="en-US" dirty="0"/>
              <a:t>by products.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Its </a:t>
            </a:r>
            <a:r>
              <a:rPr lang="en-US" dirty="0"/>
              <a:t>registered office is situated at </a:t>
            </a:r>
            <a:r>
              <a:rPr lang="en-US" dirty="0" smtClean="0"/>
              <a:t>180-Abubakar Block New Garden Town,Lahore.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7086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Introduction:`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8F9A-7651-4C36-9A9C-1A5FB6FF5758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Corporate Identity</a:t>
            </a:r>
          </a:p>
          <a:p>
            <a:pPr algn="ctr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Incorporation	:           14 February,1966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NTN NO            :	    0225961-3	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Sales Tax No	:	    04-041703-001-82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PSX Symbol	:            HSM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           </a:t>
            </a:r>
            <a:endParaRPr lang="en-US" sz="32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606-EE2C-4D1A-A0A4-944C6F4A2D65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 lvl="7" algn="just">
              <a:buNone/>
            </a:pPr>
            <a:r>
              <a:rPr lang="en-US" sz="2800" dirty="0" smtClean="0"/>
              <a:t>		Our History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/>
              <a:t>The company was incorporated on February 14, 1966 under the Companies Act 1913 (Now Companies Act 2017) as a Public Limited Company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1967 The </a:t>
            </a:r>
            <a:r>
              <a:rPr lang="en-US" sz="2000" dirty="0"/>
              <a:t>company was listed on the Karachi Stock Exchange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1970 </a:t>
            </a:r>
            <a:r>
              <a:rPr lang="en-US" sz="2000" dirty="0"/>
              <a:t>The Company achieved highest number of days of crushed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1971 </a:t>
            </a:r>
            <a:r>
              <a:rPr lang="en-US" sz="2000" dirty="0"/>
              <a:t>The company was listed on the Lahore Stock Exchange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1982 </a:t>
            </a:r>
            <a:r>
              <a:rPr lang="en-US" sz="2000" dirty="0" err="1"/>
              <a:t>Mian</a:t>
            </a:r>
            <a:r>
              <a:rPr lang="en-US" sz="2000" dirty="0"/>
              <a:t> Muhammad Ali Tariq joined as Director of the Company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1991 </a:t>
            </a:r>
            <a:r>
              <a:rPr lang="en-US" sz="2000" dirty="0"/>
              <a:t>The company achieved Merit Certificate from Karachi Stock Exchange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endParaRPr lang="en-US" sz="2000" dirty="0" smtClean="0"/>
          </a:p>
          <a:p>
            <a:pPr lvl="1" algn="just"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None/>
            </a:pPr>
            <a:endParaRPr lang="en-US" sz="2600" dirty="0" smtClean="0"/>
          </a:p>
          <a:p>
            <a:pPr lvl="7" algn="just">
              <a:buNone/>
            </a:pP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 		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B20-100B-4F34-BDB8-EE87C61E5B5F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                     </a:t>
            </a:r>
            <a:r>
              <a:rPr lang="en-US" b="1" dirty="0" smtClean="0"/>
              <a:t>      Our History</a:t>
            </a:r>
          </a:p>
          <a:p>
            <a:pPr lvl="1" algn="just">
              <a:buFont typeface="Wingdings" pitchFamily="2" charset="2"/>
              <a:buChar char="Ø"/>
            </a:pPr>
            <a:endParaRPr lang="en-US" sz="2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In 1998 The Company achieved highest crushing ever.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In 2008 The Company announced 17% cash Dividend to Members.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 in 2015 New Management takes over the Company.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In 2017 Company celebrated its Golden Jubilee.Highest Recovery of          Sugar      9.85%. and record sugar Production is achieved</a:t>
            </a:r>
          </a:p>
          <a:p>
            <a:pPr lvl="1" algn="just"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4E83-BE8A-45A9-8E49-D8D900FB64E3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 smtClean="0"/>
              <a:t>Our Products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400" dirty="0" smtClean="0"/>
              <a:t>White Refined Sugar.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Molasses.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Bio-Fertilizer.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err="1" smtClean="0"/>
              <a:t>Bagasse</a:t>
            </a:r>
            <a:r>
              <a:rPr lang="en-US" sz="2400" dirty="0" smtClean="0"/>
              <a:t>.</a:t>
            </a:r>
          </a:p>
          <a:p>
            <a:pPr algn="ctr"/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endParaRPr lang="en-US" sz="36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B47F-58E1-4B18-BA06-A3AD7CF10430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/>
              <a:t> </a:t>
            </a:r>
            <a:r>
              <a:rPr lang="en-US" sz="2800" dirty="0" smtClean="0"/>
              <a:t>Current Development.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Company has recently initiated an efficiency improvement scheme in which following major equipments/machines have been purchased and installed.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Purchase of 4 </a:t>
            </a:r>
            <a:r>
              <a:rPr lang="en-US" sz="2000" dirty="0" err="1" smtClean="0"/>
              <a:t>No,s</a:t>
            </a:r>
            <a:r>
              <a:rPr lang="en-US" sz="2000" dirty="0" smtClean="0"/>
              <a:t> of Mill max from </a:t>
            </a:r>
            <a:r>
              <a:rPr lang="en-US" sz="2000" dirty="0" err="1" smtClean="0"/>
              <a:t>Qadbros</a:t>
            </a:r>
            <a:r>
              <a:rPr lang="en-US" sz="2000" dirty="0" smtClean="0"/>
              <a:t> with the Loan of Rs 200.00 million from National Bank of Pakistan.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Purchase of 6MW steam Turbine with the Loan of Rs 75.00 million from Orix Modaraba.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Set up of boiler with the capacity of 80 Ton with 23 bar pressure financed by FCIBL Rs 100.00 million.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Set up new Falling Film Evaporators with the loan of 200.00 million from National Bank of Pakistan.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Import of Planetary Gears from Germany amounting to Rs 450.million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en-US" sz="36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C28E-3CBF-44D7-A185-9EC0E1DCEC09}" type="datetime1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569</TotalTime>
  <Words>526</Words>
  <Application>Microsoft Office PowerPoint</Application>
  <PresentationFormat>On-screen Show (4:3)</PresentationFormat>
  <Paragraphs>190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        </vt:lpstr>
      <vt:lpstr> Introduction:`</vt:lpstr>
      <vt:lpstr>           </vt:lpstr>
      <vt:lpstr>         </vt:lpstr>
      <vt:lpstr>           </vt:lpstr>
      <vt:lpstr>         </vt:lpstr>
      <vt:lpstr>      </vt:lpstr>
      <vt:lpstr>         </vt:lpstr>
      <vt:lpstr>Slide 11</vt:lpstr>
      <vt:lpstr>Slide 12</vt:lpstr>
      <vt:lpstr>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agmfin</dc:creator>
  <cp:lastModifiedBy>agmfin</cp:lastModifiedBy>
  <cp:revision>105</cp:revision>
  <dcterms:created xsi:type="dcterms:W3CDTF">2020-02-29T04:33:29Z</dcterms:created>
  <dcterms:modified xsi:type="dcterms:W3CDTF">2022-02-04T06:57:50Z</dcterms:modified>
</cp:coreProperties>
</file>