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7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2" r:id="rId12"/>
    <p:sldId id="27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6" autoAdjust="0"/>
    <p:restoredTop sz="94660"/>
  </p:normalViewPr>
  <p:slideViewPr>
    <p:cSldViewPr>
      <p:cViewPr>
        <p:scale>
          <a:sx n="86" d="100"/>
          <a:sy n="86" d="100"/>
        </p:scale>
        <p:origin x="-206" y="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BBF1-FFE2-4DF0-A54F-3690DF6E410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CECA6-B1A8-4FAD-8A6B-7C5EDD0F4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1AFE6A-46E1-482C-B832-ABE93C8413EA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A5C54-70A8-4563-92BD-09303B0CE346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156C0-B774-458C-8010-0B57C820A4A1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35CEE-FD50-4BB4-B92D-39C675A8F1E8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8CB8B-649B-467A-9459-87B11296C47D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DB7D-9672-4F50-AFFD-FD49C42DB2B3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EEB69-6223-4028-BB0A-15C4A1B1E6E2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2F494-5AE5-4F75-A02F-C4BA2F7C1EB5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3CFC8-E449-4A6F-8C8A-823E8B6EE9D9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AFE5CD-2DD0-4CCB-A033-9D5EAF09B5E9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01D51C-ED05-4A66-8D80-3A02853D8F3D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5BDE36-D5DB-4B58-B2EB-0238BEE19D2B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05FEB5-A99B-4EE8-B611-7965D31C6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checker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Bhutta_HSML\Accounts\2018-19\Coporate%20Briefing%202019\surah-al-asr-with-urdu-tarjuma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bismillah-hd-png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914400" y="1447800"/>
            <a:ext cx="777240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B9F0-F9B7-49EA-A05F-14CC49A60F56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Awards &amp; accolade:</a:t>
            </a:r>
          </a:p>
          <a:p>
            <a:pPr algn="ctr">
              <a:buNone/>
            </a:pPr>
            <a:endParaRPr lang="en-US" dirty="0" smtClean="0"/>
          </a:p>
          <a:p>
            <a:pPr lvl="0"/>
            <a:r>
              <a:rPr lang="en-US" sz="2000" dirty="0" smtClean="0"/>
              <a:t>Best performance based award within 25 Companies in 1988.</a:t>
            </a:r>
          </a:p>
          <a:p>
            <a:pPr lvl="0"/>
            <a:r>
              <a:rPr lang="en-US" sz="2000" dirty="0" smtClean="0"/>
              <a:t>Best performance based award within 25 Companies in 1990</a:t>
            </a:r>
            <a:r>
              <a:rPr lang="en-US" sz="2800" dirty="0" smtClean="0"/>
              <a:t>.</a:t>
            </a:r>
            <a:endParaRPr lang="en-US" sz="2000" dirty="0" smtClean="0"/>
          </a:p>
          <a:p>
            <a:pPr lvl="1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5E67-86AA-4773-BB6D-936C1B29C4C4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585489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CEE-FD50-4BB4-B92D-39C675A8F1E8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334962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914400"/>
          <a:ext cx="8382000" cy="3886199"/>
        </p:xfrm>
        <a:graphic>
          <a:graphicData uri="http://schemas.openxmlformats.org/drawingml/2006/table">
            <a:tbl>
              <a:tblPr/>
              <a:tblGrid>
                <a:gridCol w="1126913"/>
                <a:gridCol w="800947"/>
                <a:gridCol w="791633"/>
                <a:gridCol w="689187"/>
                <a:gridCol w="1061720"/>
                <a:gridCol w="149013"/>
                <a:gridCol w="689187"/>
                <a:gridCol w="1117600"/>
                <a:gridCol w="158327"/>
                <a:gridCol w="679873"/>
                <a:gridCol w="1117600"/>
              </a:tblGrid>
              <a:tr h="41051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Export of Sugar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FY-2019-20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FY-2018-19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FY-2017-18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FY-2016-17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Qty/Ton 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Value in Rs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71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AFGHANISTAN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10,268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470,945,815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2,930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113,547,918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14,654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769,521,652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1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2,072,000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120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4,500,610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891,515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Tajikstan</a:t>
                      </a:r>
                    </a:p>
                  </a:txBody>
                  <a:tcPr marL="5419" marR="5419" marT="54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8,843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408,337,079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419" marR="5419" marT="5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19,151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881,354,894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3,050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118,048,528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14,674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770,413,167 </a:t>
                      </a:r>
                    </a:p>
                  </a:txBody>
                  <a:tcPr marL="5419" marR="5419" marT="54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5CEE-FD50-4BB4-B92D-39C675A8F1E8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685800"/>
          <a:ext cx="7696200" cy="4208503"/>
        </p:xfrm>
        <a:graphic>
          <a:graphicData uri="http://schemas.openxmlformats.org/drawingml/2006/table">
            <a:tbl>
              <a:tblPr/>
              <a:tblGrid>
                <a:gridCol w="1831289"/>
                <a:gridCol w="1041321"/>
                <a:gridCol w="945567"/>
                <a:gridCol w="933599"/>
                <a:gridCol w="897691"/>
                <a:gridCol w="1077228"/>
                <a:gridCol w="969505"/>
              </a:tblGrid>
              <a:tr h="163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Financial Highlights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2020-21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2019-20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2018-19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2017-18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2016-17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2015-16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Qt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Quantative Data (M.Tons)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Cane Crushed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319,510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476,431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491,277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600,773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660,136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499,396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Sugar Produced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26,260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43,307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48,251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55,331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65,024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46,861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Recovery%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8.22%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9.12%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9.81%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9.21%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9.85%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9.41%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Days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98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135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151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111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Rs(M)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Sales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1,570,184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2,954,630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3,715,573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2,755,737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3,856,539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3,144,147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444,390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294,265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240,082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259,095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485,320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245,551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Profit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369,873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47,665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74,514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71,923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286,354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68,130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Profit(Loss) Before Taxation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336,786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(208,942)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313,185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32,792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228,853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98,257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Taxation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(23,553)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(77,265)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(19,642)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2,376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(27,263)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17,408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Profit after Taxes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313,233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(286,206)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293,542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35,168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201,590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115,665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Basic Earnings per share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8.13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(7.43)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9.05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1.28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9.55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5.61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Assets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7,399,714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6,891,961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4,640,997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5,137,459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3,732,920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3,139,121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Liabilities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3,234,526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2,950,763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1,395,380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2,439,517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1,052,191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1,276,551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5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 Employed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4,165,188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3,941,198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3,245,617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2,697,942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2,680,729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1,862,570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5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Ratios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 ratio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6.46%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9.40%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12.58%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7.81%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 Profit(Loss) Ratio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7.90%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1.28%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5.23%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3.68%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ratio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0.882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0.802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0.932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0.776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0.596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0.447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79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Break up value of share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98.34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87.16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87.53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86.11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90.22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32.21 </a:t>
                      </a:r>
                    </a:p>
                  </a:txBody>
                  <a:tcPr marL="5688" marR="5688" marT="56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hank you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1600200"/>
            <a:ext cx="7543800" cy="39624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BE4-2029-42DC-9151-9433265F5074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newsflash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A6D2-A180-41B6-ADB6-F59911D25343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hutta_HSML\Accounts\2018-19\Coporate Briefing 2019\Sureh Asa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447800"/>
            <a:ext cx="7696200" cy="4419599"/>
          </a:xfrm>
          <a:prstGeom prst="rect">
            <a:avLst/>
          </a:prstGeom>
          <a:noFill/>
        </p:spPr>
      </p:pic>
      <p:pic>
        <p:nvPicPr>
          <p:cNvPr id="8" name="surah-al-asr-with-urdu-tarjum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cover dir="rd"/>
    <p:sndAc>
      <p:stSnd>
        <p:snd r:embed="rId4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18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	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i="1" dirty="0" smtClean="0"/>
              <a:t>Corporate Briefing Session</a:t>
            </a:r>
          </a:p>
          <a:p>
            <a:pPr algn="ctr">
              <a:buNone/>
            </a:pPr>
            <a:r>
              <a:rPr lang="en-US" sz="2800" i="1" dirty="0" smtClean="0"/>
              <a:t>For the Year ended 30 September 2020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			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45B0-70E8-4571-907E-75B28F1B420E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Husein </a:t>
            </a:r>
            <a:r>
              <a:rPr lang="en-US" dirty="0"/>
              <a:t>Sugar Mills Limited (“the Company”) is a public limited company incorporated in Pakistan under the repealed Companies Act, 1913.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shares of the Company are listed on Pakistan Stock Exchange Limited.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Company is principally engaged in </a:t>
            </a:r>
            <a:r>
              <a:rPr lang="en-US" dirty="0" smtClean="0"/>
              <a:t>the </a:t>
            </a:r>
            <a:r>
              <a:rPr lang="en-US" dirty="0"/>
              <a:t>production and sale </a:t>
            </a:r>
            <a:r>
              <a:rPr lang="en-US" dirty="0" smtClean="0"/>
              <a:t>of white crystalline </a:t>
            </a:r>
            <a:r>
              <a:rPr lang="en-US" dirty="0"/>
              <a:t>sugar </a:t>
            </a:r>
            <a:r>
              <a:rPr lang="en-US" dirty="0" smtClean="0"/>
              <a:t>&amp; its </a:t>
            </a:r>
            <a:r>
              <a:rPr lang="en-US" dirty="0"/>
              <a:t>by products.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Its </a:t>
            </a:r>
            <a:r>
              <a:rPr lang="en-US" dirty="0"/>
              <a:t>registered office is situated at </a:t>
            </a:r>
            <a:r>
              <a:rPr lang="en-US" dirty="0" smtClean="0"/>
              <a:t>180-Abubakar Block New Garden Town,Lahore.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7086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Introduction:`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8F9A-7651-4C36-9A9C-1A5FB6FF5758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Corporate Identity</a:t>
            </a:r>
          </a:p>
          <a:p>
            <a:pPr algn="ctr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Incorporation	:           14 February,1966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NTN NO            :	    0225961-3	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Sales Tax No	:	    04-041703-001-82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PSX Symbol	:            HSM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           </a:t>
            </a:r>
            <a:endParaRPr lang="en-US" sz="32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606-EE2C-4D1A-A0A4-944C6F4A2D65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lvl="7" algn="just">
              <a:buNone/>
            </a:pPr>
            <a:r>
              <a:rPr lang="en-US" sz="2800" dirty="0" smtClean="0"/>
              <a:t>		Our History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/>
              <a:t>The company was incorporated on February 14, 1966 under the Companies Act 1913 (Now Companies Act 2017) as a Public Limited Company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1967 The </a:t>
            </a:r>
            <a:r>
              <a:rPr lang="en-US" sz="2000" dirty="0"/>
              <a:t>company was listed on the Karachi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1970 </a:t>
            </a:r>
            <a:r>
              <a:rPr lang="en-US" sz="2000" dirty="0"/>
              <a:t>The Company achieved highest number of days of crushed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1971 </a:t>
            </a:r>
            <a:r>
              <a:rPr lang="en-US" sz="2000" dirty="0"/>
              <a:t>The company was listed on the Lahore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1982 </a:t>
            </a:r>
            <a:r>
              <a:rPr lang="en-US" sz="2000" dirty="0" err="1"/>
              <a:t>Mian</a:t>
            </a:r>
            <a:r>
              <a:rPr lang="en-US" sz="2000" dirty="0"/>
              <a:t> Muhammad Ali Tariq joined as Director of the Company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/>
              <a:t>In 1991 </a:t>
            </a:r>
            <a:r>
              <a:rPr lang="en-US" sz="2000" dirty="0"/>
              <a:t>The company achieved Merit Certificate from Karachi Stock Exchange</a:t>
            </a:r>
            <a:r>
              <a:rPr lang="en-US" sz="20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endParaRPr lang="en-US" sz="2000" dirty="0" smtClean="0"/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endParaRPr lang="en-US" sz="2600" dirty="0" smtClean="0"/>
          </a:p>
          <a:p>
            <a:pPr lvl="7" algn="just">
              <a:buNone/>
            </a:pP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		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B20-100B-4F34-BDB8-EE87C61E5B5F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                     </a:t>
            </a:r>
            <a:r>
              <a:rPr lang="en-US" b="1" dirty="0" smtClean="0"/>
              <a:t>      Our History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1998 The Company achieved highest crushing ever.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2008 The Company announced 17% cash Dividend to Members.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 in 2015 New Management takes over the Company.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smtClean="0"/>
              <a:t>In 2017 Company celebrated its Golden Jubilee.Highest Recovery of          Sugar      9.85%. and record sugar Production is achieved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4E83-BE8A-45A9-8E49-D8D900FB64E3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Our Products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400" dirty="0" smtClean="0"/>
              <a:t>White Refined Sugar.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Molasses.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Bio-Fertilizer.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Bagasse</a:t>
            </a:r>
            <a:r>
              <a:rPr lang="en-US" sz="2400" dirty="0" smtClean="0"/>
              <a:t>.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B47F-58E1-4B18-BA06-A3AD7CF10430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 </a:t>
            </a:r>
            <a:r>
              <a:rPr lang="en-US" sz="2800" dirty="0" smtClean="0"/>
              <a:t>Current Development.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Company has recently initiated an efficiency improvement scheme in which following major equipments/machines have been purchased and installed.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Purchase of 4 </a:t>
            </a:r>
            <a:r>
              <a:rPr lang="en-US" sz="2000" dirty="0" err="1" smtClean="0"/>
              <a:t>No,s</a:t>
            </a:r>
            <a:r>
              <a:rPr lang="en-US" sz="2000" dirty="0" smtClean="0"/>
              <a:t> of Mill max from </a:t>
            </a:r>
            <a:r>
              <a:rPr lang="en-US" sz="2000" dirty="0" err="1" smtClean="0"/>
              <a:t>Qadbros</a:t>
            </a:r>
            <a:r>
              <a:rPr lang="en-US" sz="2000" dirty="0" smtClean="0"/>
              <a:t> with the Loan of Rs 200.00 million from National Bank of Pakistan.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Purchase of 6MW steam Turbine with the Loan of Rs 75.00 million from Orix Modaraba.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Set up of boiler with the capacity of 80 Ton with 23 bar pressure financed by FCIBL Rs 100.00 million.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Set up new Falling Film Evaporators with the loan of 200.00 million from National Bank of Pakistan.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Import of Planetary Gears from Germany amounting to Rs 300.million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sz="3600" dirty="0"/>
          </a:p>
        </p:txBody>
      </p:sp>
      <p:pic>
        <p:nvPicPr>
          <p:cNvPr id="4" name="Picture 3" descr="HSM New Mono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FEB5-A99B-4EE8-B611-7965D31C6C1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C28E-3CBF-44D7-A185-9EC0E1DCEC09}" type="datetime1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694</Words>
  <Application>Microsoft Office PowerPoint</Application>
  <PresentationFormat>On-screen Show (4:3)</PresentationFormat>
  <Paragraphs>295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        </vt:lpstr>
      <vt:lpstr> Introduction:`</vt:lpstr>
      <vt:lpstr>           </vt:lpstr>
      <vt:lpstr>         </vt:lpstr>
      <vt:lpstr>           </vt:lpstr>
      <vt:lpstr>         </vt:lpstr>
      <vt:lpstr>      </vt:lpstr>
      <vt:lpstr>         </vt:lpstr>
      <vt:lpstr>Slide 11</vt:lpstr>
      <vt:lpstr>Slide 12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agmfin</dc:creator>
  <cp:lastModifiedBy>agmfin</cp:lastModifiedBy>
  <cp:revision>99</cp:revision>
  <dcterms:created xsi:type="dcterms:W3CDTF">2020-02-29T04:33:29Z</dcterms:created>
  <dcterms:modified xsi:type="dcterms:W3CDTF">2021-02-15T04:18:33Z</dcterms:modified>
</cp:coreProperties>
</file>