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72" r:id="rId3"/>
    <p:sldId id="257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75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chemeClr val="bg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06" autoAdjust="0"/>
    <p:restoredTop sz="94660"/>
  </p:normalViewPr>
  <p:slideViewPr>
    <p:cSldViewPr>
      <p:cViewPr>
        <p:scale>
          <a:sx n="86" d="100"/>
          <a:sy n="86" d="100"/>
        </p:scale>
        <p:origin x="-668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2BBF1-FFE2-4DF0-A54F-3690DF6E410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CECA6-B1A8-4FAD-8A6B-7C5EDD0F4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1AFE6A-46E1-482C-B832-ABE93C8413EA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A5C54-70A8-4563-92BD-09303B0CE346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56C0-B774-458C-8010-0B57C820A4A1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35CEE-FD50-4BB4-B92D-39C675A8F1E8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8CB8B-649B-467A-9459-87B11296C47D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DB7D-9672-4F50-AFFD-FD49C42DB2B3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EEB69-6223-4028-BB0A-15C4A1B1E6E2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2F494-5AE5-4F75-A02F-C4BA2F7C1EB5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3CFC8-E449-4A6F-8C8A-823E8B6EE9D9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AFE5CD-2DD0-4CCB-A033-9D5EAF09B5E9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01D51C-ED05-4A66-8D80-3A02853D8F3D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5BDE36-D5DB-4B58-B2EB-0238BEE19D2B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checker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bismillah-hd-png.pn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14400" y="1447800"/>
            <a:ext cx="7772400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9F0-F9B7-49EA-A05F-14CC49A60F56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smtClean="0"/>
              <a:t>Our Products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400" dirty="0" smtClean="0"/>
              <a:t>White Refined Sugar.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Molasses.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Bio-Fertilizer.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Bagasse</a:t>
            </a:r>
            <a:r>
              <a:rPr lang="en-US" sz="2400" dirty="0" smtClean="0"/>
              <a:t>.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sz="3600" dirty="0" smtClean="0"/>
              <a:t>Husein Sugar Mills Ltd</a:t>
            </a:r>
            <a:endParaRPr lang="en-US" sz="36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762000" y="462366"/>
            <a:ext cx="1600200" cy="90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B47F-58E1-4B18-BA06-A3AD7CF10430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 </a:t>
            </a:r>
            <a:r>
              <a:rPr lang="en-US" sz="2800" dirty="0" smtClean="0"/>
              <a:t>Current Development.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Company has recently initiated an efficiency improvement scheme in which following major equipments/machines have been purchased and installed.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Purchase of 4 </a:t>
            </a:r>
            <a:r>
              <a:rPr lang="en-US" sz="2000" dirty="0" err="1" smtClean="0"/>
              <a:t>No,s</a:t>
            </a:r>
            <a:r>
              <a:rPr lang="en-US" sz="2000" dirty="0" smtClean="0"/>
              <a:t> of Mill max from </a:t>
            </a:r>
            <a:r>
              <a:rPr lang="en-US" sz="2000" dirty="0" err="1" smtClean="0"/>
              <a:t>Qadbros</a:t>
            </a:r>
            <a:r>
              <a:rPr lang="en-US" sz="2000" dirty="0" smtClean="0"/>
              <a:t> with the Loan of Rs 200.00 million from National Bank of Pakistan.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Purchase of 6MW steam Turbine with the Loan of Rs 75.00 million from Orix Modaraba.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Set up of 80 Ton Boiler with 23 Bar Pressure financed by FCIBL Rs 100.00 Million.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Falling Film Evaporators with the help of internally generated funds.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sz="3600" dirty="0" smtClean="0"/>
              <a:t>Husein Sugar Mills Ltd</a:t>
            </a:r>
            <a:endParaRPr lang="en-US" sz="36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5800" y="488842"/>
            <a:ext cx="1371600" cy="77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C28E-3CBF-44D7-A185-9EC0E1DCEC09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Awards &amp; accolade:</a:t>
            </a:r>
          </a:p>
          <a:p>
            <a:pPr algn="ctr">
              <a:buNone/>
            </a:pPr>
            <a:endParaRPr lang="en-US" dirty="0" smtClean="0"/>
          </a:p>
          <a:p>
            <a:pPr lvl="0"/>
            <a:r>
              <a:rPr lang="en-US" sz="2000" dirty="0" smtClean="0"/>
              <a:t>Best performance based award within 25 Companies in 1988.</a:t>
            </a:r>
          </a:p>
          <a:p>
            <a:pPr lvl="0"/>
            <a:r>
              <a:rPr lang="en-US" sz="2000" dirty="0" smtClean="0"/>
              <a:t>Best performance based award within 25 Companies in 1990</a:t>
            </a:r>
            <a:r>
              <a:rPr lang="en-US" sz="2800" dirty="0" smtClean="0"/>
              <a:t>.</a:t>
            </a:r>
            <a:endParaRPr lang="en-US" sz="2000" dirty="0" smtClean="0"/>
          </a:p>
          <a:p>
            <a:pPr lvl="1"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sz="3600" dirty="0" smtClean="0"/>
              <a:t>Husein Sugar Mills Ltd</a:t>
            </a:r>
            <a:endParaRPr lang="en-US" sz="36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762000" y="450742"/>
            <a:ext cx="1371600" cy="77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E67-86AA-4773-BB6D-936C1B29C4C4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/>
          <a:lstStyle/>
          <a:p>
            <a:pPr algn="ctr"/>
            <a:r>
              <a:rPr lang="en-US" dirty="0" smtClean="0"/>
              <a:t>Current challenges &amp; achievements: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FBAD-A0CD-4BA9-9BF1-C993B1A80218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        Husein Sugar Mills Ltd.</a:t>
            </a:r>
            <a:endParaRPr lang="en-US" sz="3600" dirty="0"/>
          </a:p>
        </p:txBody>
      </p:sp>
      <p:pic>
        <p:nvPicPr>
          <p:cNvPr id="7" name="Picture 6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762000" y="305015"/>
            <a:ext cx="1752600" cy="99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0" y="2133600"/>
          <a:ext cx="6858000" cy="4059828"/>
        </p:xfrm>
        <a:graphic>
          <a:graphicData uri="http://schemas.openxmlformats.org/drawingml/2006/table">
            <a:tbl>
              <a:tblPr/>
              <a:tblGrid>
                <a:gridCol w="3314003"/>
                <a:gridCol w="888613"/>
                <a:gridCol w="857250"/>
                <a:gridCol w="888613"/>
                <a:gridCol w="909521"/>
              </a:tblGrid>
              <a:tr h="15016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0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2018-19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2017-18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2016-17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2015-16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Paid Up Capital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360,000,000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250,000,000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250,000,000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170,000,000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reserve Arising as a consequence of scheme of arrangement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9,671,000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9,671,000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Reserve Arising as a consequence of scheme of arrangement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70,694,859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70,694,859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70,694,859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8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Share premium account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141,093,550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141,093,550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141,093,550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21,093,550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Reserve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169,450,000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169,450,000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169,450,000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Accumulated Profit|(Loss) A/C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102,944,970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(415,938,796)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(511,119,452)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(770,789,210)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Share deposit money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609,681,833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Director, Loan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446,380,983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530,351,753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531,851,753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1,121,114,362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755,322,366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661,641,710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199,436,173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Surplus on revaluation of Fixed Assets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1,726,506,614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1,777,492,862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1,822,091,754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1,453,548,580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Equity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2,847,620,976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2,532,815,228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2,483,733,464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1,652,984,753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Ratio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0.932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0.776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0.596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0.447 </a:t>
                      </a:r>
                    </a:p>
                  </a:txBody>
                  <a:tcPr marL="5576" marR="5576" marT="5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2000" dirty="0" smtClean="0"/>
              <a:t>Financial Highlights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</a:t>
            </a:r>
            <a:r>
              <a:rPr lang="en-US" sz="4000" dirty="0" smtClean="0"/>
              <a:t>Husein Sugar Mills Ltd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09600" y="488842"/>
            <a:ext cx="1371600" cy="77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1600200"/>
          <a:ext cx="4845619" cy="4267195"/>
        </p:xfrm>
        <a:graphic>
          <a:graphicData uri="http://schemas.openxmlformats.org/drawingml/2006/table">
            <a:tbl>
              <a:tblPr/>
              <a:tblGrid>
                <a:gridCol w="1611695"/>
                <a:gridCol w="821648"/>
                <a:gridCol w="790047"/>
                <a:gridCol w="874318"/>
                <a:gridCol w="747911"/>
              </a:tblGrid>
              <a:tr h="15927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2018-19</a:t>
                      </a:r>
                    </a:p>
                  </a:txBody>
                  <a:tcPr marL="6320" marR="6320" marT="63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2017-18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2016-17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2015-16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Quantitative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M.Tons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Cane Crushed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491,277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600,773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660,136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499,396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Sugar Produced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48,251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55,331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65,024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46,861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Recovery%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9.81%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9.21%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9.85%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9.41%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Operating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Days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98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135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151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111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Sales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3,715,573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2,755,737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3,856,539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3,144,147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Gross Profit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240,082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259,095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485,320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245,551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Profit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74,514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71,923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286,354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68,130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Profit(Loss) Before Taxation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313,185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32,792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228,853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98,257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Taxation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(19,642)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2,376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(27,263)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17,408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Profit after Taxes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293,542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35,168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201,590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115,665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Basic Earnings per share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9.05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1.28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9.55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5.61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Assets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4,640,997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5,137,459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3,732,920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3,139,121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Liabilities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1,395,380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2,439,517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1,052,191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1,276,551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 Employed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3,245,617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2,697,942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2,680,729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1,862,570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Ratios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Gross Profit ratio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6.46%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9.40%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12.58%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7.81%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 Profit(Loss) Ratio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7.90%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1.28%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5.23%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3.68%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ratio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0.932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0.776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0.596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0.447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Break up value of share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87.53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86.11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90.22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32.21 </a:t>
                      </a:r>
                    </a:p>
                  </a:txBody>
                  <a:tcPr marL="6320" marR="6320" marT="6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4283-DB8D-4780-8042-71A888196DEE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Husein Sugar Mills Ltd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81000" y="500466"/>
            <a:ext cx="1600200" cy="90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hank yo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600200"/>
            <a:ext cx="7543800" cy="39624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BE4-2029-42DC-9151-9433265F5074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FC8-E449-4A6F-8C8A-823E8B6EE9D9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103surah_as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48006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	</a:t>
            </a:r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i="1" dirty="0" smtClean="0"/>
              <a:t>Corporate Briefing Session</a:t>
            </a:r>
          </a:p>
          <a:p>
            <a:pPr algn="ctr">
              <a:buNone/>
            </a:pPr>
            <a:r>
              <a:rPr lang="en-US" sz="2800" i="1" dirty="0" smtClean="0"/>
              <a:t>For the Year ended 30 September 2019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			Husein Sugar Mills Ltd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09600" y="742412"/>
            <a:ext cx="2362200" cy="133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45B0-70E8-4571-907E-75B28F1B420E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Husein </a:t>
            </a:r>
            <a:r>
              <a:rPr lang="en-US" dirty="0"/>
              <a:t>Sugar Mills Limited (“the Company”) is a public limited company incorporated in </a:t>
            </a:r>
            <a:r>
              <a:rPr lang="en-US" dirty="0" smtClean="0"/>
              <a:t>Pakistan.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shares of the Company are listed on </a:t>
            </a:r>
            <a:r>
              <a:rPr lang="en-US" dirty="0" smtClean="0"/>
              <a:t>the Pakistan </a:t>
            </a:r>
            <a:r>
              <a:rPr lang="en-US" dirty="0"/>
              <a:t>Stock Exchange Limited.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Company is principally engaged in </a:t>
            </a:r>
            <a:r>
              <a:rPr lang="en-US" dirty="0" smtClean="0"/>
              <a:t>the </a:t>
            </a:r>
            <a:r>
              <a:rPr lang="en-US" dirty="0"/>
              <a:t>production and sale </a:t>
            </a:r>
            <a:r>
              <a:rPr lang="en-US" dirty="0" smtClean="0"/>
              <a:t>of white crystalline </a:t>
            </a:r>
            <a:r>
              <a:rPr lang="en-US" dirty="0"/>
              <a:t>sugar </a:t>
            </a:r>
            <a:r>
              <a:rPr lang="en-US" dirty="0" smtClean="0"/>
              <a:t>&amp; its </a:t>
            </a:r>
            <a:r>
              <a:rPr lang="en-US" dirty="0"/>
              <a:t>by products.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Its </a:t>
            </a:r>
            <a:r>
              <a:rPr lang="en-US" dirty="0"/>
              <a:t>registered office is situated at </a:t>
            </a:r>
            <a:r>
              <a:rPr lang="en-US" dirty="0" smtClean="0"/>
              <a:t>180-Abu </a:t>
            </a:r>
            <a:r>
              <a:rPr lang="en-US" dirty="0" err="1" smtClean="0"/>
              <a:t>Bakar</a:t>
            </a:r>
            <a:r>
              <a:rPr lang="en-US" dirty="0" smtClean="0"/>
              <a:t> Block New Garden Town, Lahore.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7086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Introduction: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457200" y="581617"/>
            <a:ext cx="1447800" cy="81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8F9A-7651-4C36-9A9C-1A5FB6FF5758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Corporate Identity</a:t>
            </a:r>
          </a:p>
          <a:p>
            <a:pPr algn="ctr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Incorporation	:            14 February,1966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NTN NO            :	    0225961-3	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Sales Tax No	:	    04-041703-001-82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PSX Symbol	:            HSM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           </a:t>
            </a:r>
            <a:r>
              <a:rPr lang="en-US" sz="3200" dirty="0" smtClean="0"/>
              <a:t>Husein Sugar Mills Ltd </a:t>
            </a:r>
            <a:endParaRPr lang="en-US" sz="32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457200" y="555141"/>
            <a:ext cx="1676400" cy="94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606-EE2C-4D1A-A0A4-944C6F4A2D65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Geographical Presence:</a:t>
            </a:r>
          </a:p>
          <a:p>
            <a:pPr algn="ctr"/>
            <a:endParaRPr lang="en-US" dirty="0" smtClean="0"/>
          </a:p>
          <a:p>
            <a:pPr lvl="1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		</a:t>
            </a:r>
            <a:r>
              <a:rPr lang="en-US" sz="3600" dirty="0" smtClean="0"/>
              <a:t>Husein Sugar Mills Ltd</a:t>
            </a:r>
            <a:endParaRPr lang="en-US" sz="36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5800" y="505417"/>
            <a:ext cx="1447800" cy="81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981200"/>
          <a:ext cx="8458201" cy="3810000"/>
        </p:xfrm>
        <a:graphic>
          <a:graphicData uri="http://schemas.openxmlformats.org/drawingml/2006/table">
            <a:tbl>
              <a:tblPr/>
              <a:tblGrid>
                <a:gridCol w="1211578"/>
                <a:gridCol w="511674"/>
                <a:gridCol w="1007442"/>
                <a:gridCol w="141395"/>
                <a:gridCol w="653953"/>
                <a:gridCol w="1086094"/>
                <a:gridCol w="36064"/>
                <a:gridCol w="819380"/>
                <a:gridCol w="998604"/>
                <a:gridCol w="36064"/>
                <a:gridCol w="889152"/>
                <a:gridCol w="1066801"/>
              </a:tblGrid>
              <a:tr h="40126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Export of Sugar</a:t>
                      </a:r>
                    </a:p>
                  </a:txBody>
                  <a:tcPr marL="5332" marR="5332" marT="53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2" marR="5332" marT="53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FY-2018-19 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FY-2017-18 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FY-2016-17 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FY-2015-16 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5332" marR="5332" marT="53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Qty/Ton 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Value in Rs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Qty/Ton 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Value in Rs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Qty/Ton 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Value in Rs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Qty/Ton 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Value in Rs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30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5332" marR="5332" marT="53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10,268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470,945,815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2,930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113,547,918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14,654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769,521,652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7,067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333,175,560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8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Canada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40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2,072,000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120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4,500,610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20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891,515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Tajikistan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8,843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408,337,079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1,040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49,036,363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19,151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881,354,894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3,050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118,048,528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14,674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770,413,167 </a:t>
                      </a: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32" marR="5332" marT="53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8,107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382,211,923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9E98-FA7A-4901-9BF8-367D9D9C7142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Our Location</a:t>
            </a:r>
            <a:endParaRPr lang="en-US" dirty="0"/>
          </a:p>
        </p:txBody>
      </p:sp>
      <p:pic>
        <p:nvPicPr>
          <p:cNvPr id="10" name="Picture 9" descr="m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19200" y="885002"/>
            <a:ext cx="11353800" cy="6383395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lvl="7" algn="just">
              <a:buNone/>
            </a:pPr>
            <a:r>
              <a:rPr lang="en-US" sz="2800" dirty="0" smtClean="0"/>
              <a:t>		Our History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/>
              <a:t>The company was incorporated on February 14, 1966 under the Companies Act 1913 (Now Companies Act 2017) as a Public Limited Company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1967 The </a:t>
            </a:r>
            <a:r>
              <a:rPr lang="en-US" sz="2000" dirty="0"/>
              <a:t>company was listed on the Karachi Stock Exchange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1970 </a:t>
            </a:r>
            <a:r>
              <a:rPr lang="en-US" sz="2000" dirty="0"/>
              <a:t>The Company achieved highest number of days of crushed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1971 </a:t>
            </a:r>
            <a:r>
              <a:rPr lang="en-US" sz="2000" dirty="0"/>
              <a:t>The company was listed on the Lahore Stock Exchange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1982 </a:t>
            </a:r>
            <a:r>
              <a:rPr lang="en-US" sz="2000" dirty="0" err="1"/>
              <a:t>Mian</a:t>
            </a:r>
            <a:r>
              <a:rPr lang="en-US" sz="2000" dirty="0"/>
              <a:t> Muhammad Ali Tariq joined as Director of the Company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1991 </a:t>
            </a:r>
            <a:r>
              <a:rPr lang="en-US" sz="2000" dirty="0"/>
              <a:t>The company achieved Merit Certificate from Karachi Stock Exchange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endParaRPr lang="en-US" sz="2000" dirty="0" smtClean="0"/>
          </a:p>
          <a:p>
            <a:pPr lvl="1" algn="just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None/>
            </a:pPr>
            <a:endParaRPr lang="en-US" sz="2600" dirty="0" smtClean="0"/>
          </a:p>
          <a:p>
            <a:pPr lvl="7" algn="just">
              <a:buNone/>
            </a:pP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		 </a:t>
            </a:r>
            <a:r>
              <a:rPr lang="en-US" dirty="0" err="1" smtClean="0"/>
              <a:t>Husein</a:t>
            </a:r>
            <a:r>
              <a:rPr lang="en-US" dirty="0" smtClean="0"/>
              <a:t> Sugar Mills Ltd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5800" y="500466"/>
            <a:ext cx="1600200" cy="90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B20-100B-4F34-BDB8-EE87C61E5B5F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                     </a:t>
            </a:r>
            <a:r>
              <a:rPr lang="en-US" b="1" dirty="0" smtClean="0"/>
              <a:t>      Our History</a:t>
            </a:r>
          </a:p>
          <a:p>
            <a:pPr lvl="1" algn="just">
              <a:buFont typeface="Wingdings" pitchFamily="2" charset="2"/>
              <a:buChar char="Ø"/>
            </a:pPr>
            <a:endParaRPr lang="en-US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In 1998 The Company achieved highest crushing ever.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In 2008 The Company announced 17% cash Dividend to Members.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 in 2015 New Management takes over the Company.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In 2017 Company celebrated its Golden Jubilee.Highest Recovery of          Sugar      9.85%. and record sugar Production is achieved</a:t>
            </a:r>
          </a:p>
          <a:p>
            <a:pPr lvl="1" algn="just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Husein Sugar Mills Ltd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09600" y="690966"/>
            <a:ext cx="1600200" cy="90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4E83-BE8A-45A9-8E49-D8D900FB64E3}" type="datetime1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632</TotalTime>
  <Words>780</Words>
  <Application>Microsoft Office PowerPoint</Application>
  <PresentationFormat>On-screen Show (4:3)</PresentationFormat>
  <Paragraphs>307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        Husein Sugar Mills Ltd</vt:lpstr>
      <vt:lpstr> Introduction:</vt:lpstr>
      <vt:lpstr>           Husein Sugar Mills Ltd </vt:lpstr>
      <vt:lpstr>  Husein Sugar Mills Ltd</vt:lpstr>
      <vt:lpstr>Our Location</vt:lpstr>
      <vt:lpstr>          Husein Sugar Mills Ltd</vt:lpstr>
      <vt:lpstr>           Husein Sugar Mills Ltd</vt:lpstr>
      <vt:lpstr>            Husein Sugar Mills Ltd</vt:lpstr>
      <vt:lpstr>           Husein Sugar Mills Ltd</vt:lpstr>
      <vt:lpstr>            Husein Sugar Mills Ltd</vt:lpstr>
      <vt:lpstr>        Husein Sugar Mills Ltd.</vt:lpstr>
      <vt:lpstr>           Husein Sugar Mills Ltd </vt:lpstr>
      <vt:lpstr>           Husein Sugar Mills Ltd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agmfin</dc:creator>
  <cp:lastModifiedBy>machinemisc</cp:lastModifiedBy>
  <cp:revision>93</cp:revision>
  <dcterms:created xsi:type="dcterms:W3CDTF">2020-02-29T04:33:29Z</dcterms:created>
  <dcterms:modified xsi:type="dcterms:W3CDTF">2020-03-06T07:41:40Z</dcterms:modified>
</cp:coreProperties>
</file>